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2" r:id="rId4"/>
    <p:sldId id="277" r:id="rId5"/>
    <p:sldId id="274" r:id="rId6"/>
    <p:sldId id="275" r:id="rId7"/>
    <p:sldId id="276" r:id="rId8"/>
    <p:sldId id="263" r:id="rId9"/>
    <p:sldId id="264" r:id="rId10"/>
    <p:sldId id="278" r:id="rId11"/>
    <p:sldId id="279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247" autoAdjust="0"/>
  </p:normalViewPr>
  <p:slideViewPr>
    <p:cSldViewPr snapToGrid="0">
      <p:cViewPr varScale="1">
        <p:scale>
          <a:sx n="50" d="100"/>
          <a:sy n="50" d="100"/>
        </p:scale>
        <p:origin x="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1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1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0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4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92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4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3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25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6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1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2A173-411A-4EBE-9E13-F6E7DE3E903A}" type="datetimeFigureOut">
              <a:rPr lang="ko-KR" altLang="en-US" smtClean="0"/>
              <a:t>2019-10-21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7FAF1-9759-43D7-857F-C10FE61B6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1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95883" y="2278506"/>
            <a:ext cx="4035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</a:t>
            </a:r>
            <a:endParaRPr lang="ko-KR" altLang="en-US" sz="44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960829" y="3429000"/>
            <a:ext cx="42703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7905" y="4003569"/>
            <a:ext cx="2997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국제통상학과 </a:t>
            </a:r>
            <a:r>
              <a:rPr lang="en-US" altLang="ko-KR" sz="16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201421886 </a:t>
            </a:r>
            <a:r>
              <a:rPr lang="ko-KR" altLang="en-US" sz="1600" dirty="0" smtClean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김동하</a:t>
            </a:r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31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919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736" y="349520"/>
            <a:ext cx="467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2</a:t>
            </a:r>
          </a:p>
          <a:p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핵심기술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가지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36" y="2268700"/>
            <a:ext cx="104107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IIOT</a:t>
            </a:r>
          </a:p>
          <a:p>
            <a:r>
              <a:rPr lang="ko-KR" altLang="en-US" dirty="0" err="1" smtClean="0"/>
              <a:t>사물인터넷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en-US" altLang="ko-KR" dirty="0"/>
              <a:t>)</a:t>
            </a:r>
            <a:r>
              <a:rPr lang="ko-KR" altLang="en-US" dirty="0"/>
              <a:t>의 산업용 버전이다</a:t>
            </a:r>
            <a:r>
              <a:rPr lang="en-US" altLang="ko-KR" dirty="0"/>
              <a:t>. </a:t>
            </a:r>
            <a:r>
              <a:rPr lang="en-US" altLang="ko-KR" dirty="0" err="1"/>
              <a:t>IoT</a:t>
            </a:r>
            <a:r>
              <a:rPr lang="ko-KR" altLang="en-US" dirty="0"/>
              <a:t>와 같이 사물에 센서를 부착해 실시간으로 데이터를 인터넷으로 주고받는 기술은 같다</a:t>
            </a:r>
            <a:r>
              <a:rPr lang="en-US" altLang="ko-KR" dirty="0"/>
              <a:t>. </a:t>
            </a:r>
            <a:r>
              <a:rPr lang="ko-KR" altLang="en-US" dirty="0"/>
              <a:t>다만 산업용 목적에 중심을 둬 </a:t>
            </a:r>
            <a:r>
              <a:rPr lang="en-US" altLang="ko-KR" dirty="0" err="1"/>
              <a:t>IoT</a:t>
            </a:r>
            <a:r>
              <a:rPr lang="ko-KR" altLang="en-US" dirty="0"/>
              <a:t>보다 센서의 </a:t>
            </a:r>
            <a:r>
              <a:rPr lang="ko-KR" altLang="en-US" dirty="0" err="1"/>
              <a:t>응답성이</a:t>
            </a:r>
            <a:r>
              <a:rPr lang="ko-KR" altLang="en-US" dirty="0"/>
              <a:t> 뛰어나다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CPS</a:t>
            </a:r>
            <a:endParaRPr lang="en-US" altLang="ko-KR" dirty="0"/>
          </a:p>
          <a:p>
            <a:r>
              <a:rPr lang="ko-KR" altLang="en-US" dirty="0" smtClean="0"/>
              <a:t>사이버상에서 </a:t>
            </a:r>
            <a:r>
              <a:rPr lang="ko-KR" altLang="en-US" dirty="0"/>
              <a:t>공장을 가상으로 가동해 보는 시스템이다</a:t>
            </a:r>
            <a:r>
              <a:rPr lang="en-US" altLang="ko-KR" dirty="0"/>
              <a:t>. </a:t>
            </a:r>
            <a:r>
              <a:rPr lang="ko-KR" altLang="en-US" dirty="0"/>
              <a:t>스마트 공장에서는 </a:t>
            </a:r>
            <a:r>
              <a:rPr lang="en-US" altLang="ko-KR" dirty="0"/>
              <a:t>CPS</a:t>
            </a:r>
            <a:r>
              <a:rPr lang="ko-KR" altLang="en-US" dirty="0"/>
              <a:t>를 돌려 가동률 등을 미리 예측한다</a:t>
            </a:r>
            <a:r>
              <a:rPr lang="en-US" altLang="ko-KR" dirty="0"/>
              <a:t>. </a:t>
            </a:r>
            <a:r>
              <a:rPr lang="ko-KR" altLang="en-US" dirty="0"/>
              <a:t>문제점이 발생하면 보완할 수도 있다</a:t>
            </a:r>
            <a:r>
              <a:rPr lang="en-US" altLang="ko-KR" dirty="0"/>
              <a:t>. </a:t>
            </a:r>
            <a:r>
              <a:rPr lang="ko-KR" altLang="en-US" dirty="0"/>
              <a:t>최적화된 설비와 인력의 배치 또한 </a:t>
            </a:r>
            <a:r>
              <a:rPr lang="en-US" altLang="ko-KR" dirty="0"/>
              <a:t>CPS</a:t>
            </a:r>
            <a:r>
              <a:rPr lang="ko-KR" altLang="en-US" dirty="0"/>
              <a:t>를 이용해 결정할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VR·AR</a:t>
            </a:r>
          </a:p>
          <a:p>
            <a:r>
              <a:rPr lang="ko-KR" altLang="en-US" dirty="0" smtClean="0"/>
              <a:t>스마트 </a:t>
            </a:r>
            <a:r>
              <a:rPr lang="ko-KR" altLang="en-US" dirty="0"/>
              <a:t>글라스를 쓴 뒤 바코드를 바라보면 자동으로 이를 인식해 설비에 대한 정보가 눈앞에 펼쳐진다</a:t>
            </a:r>
            <a:r>
              <a:rPr lang="en-US" altLang="ko-KR" dirty="0" smtClean="0"/>
              <a:t>.</a:t>
            </a:r>
            <a:r>
              <a:rPr lang="ko-KR" altLang="en-US" dirty="0"/>
              <a:t> 이를 바탕으로 </a:t>
            </a:r>
            <a:r>
              <a:rPr lang="ko-KR" altLang="en-US" dirty="0" err="1"/>
              <a:t>비숙련</a:t>
            </a:r>
            <a:r>
              <a:rPr lang="ko-KR" altLang="en-US" dirty="0"/>
              <a:t> 기술자도 빠른 판단과 선택을 내릴 수 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65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919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736" y="349520"/>
            <a:ext cx="467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2</a:t>
            </a:r>
          </a:p>
          <a:p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핵심기술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가지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736" y="2095500"/>
            <a:ext cx="104107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5G</a:t>
            </a:r>
          </a:p>
          <a:p>
            <a:r>
              <a:rPr lang="ko-KR" altLang="en-US" dirty="0" smtClean="0"/>
              <a:t>각종 </a:t>
            </a:r>
            <a:r>
              <a:rPr lang="ko-KR" altLang="en-US" dirty="0"/>
              <a:t>설비를 포함한 사물이 데이터를 생산하게 되면 이를 전송하기 위해선 지금보다 빠르고 정확한 </a:t>
            </a:r>
            <a:r>
              <a:rPr lang="ko-KR" altLang="en-US" dirty="0" err="1"/>
              <a:t>연결망이</a:t>
            </a:r>
            <a:r>
              <a:rPr lang="ko-KR" altLang="en-US" dirty="0"/>
              <a:t> </a:t>
            </a:r>
            <a:r>
              <a:rPr lang="ko-KR" altLang="en-US" dirty="0" smtClean="0"/>
              <a:t>요구된다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빅데이터</a:t>
            </a:r>
            <a:endParaRPr lang="en-US" altLang="ko-KR" dirty="0"/>
          </a:p>
          <a:p>
            <a:r>
              <a:rPr lang="en-US" altLang="ko-KR" dirty="0" err="1"/>
              <a:t>IIoT</a:t>
            </a:r>
            <a:r>
              <a:rPr lang="ko-KR" altLang="en-US" dirty="0"/>
              <a:t>와 </a:t>
            </a:r>
            <a:r>
              <a:rPr lang="en-US" altLang="ko-KR" dirty="0"/>
              <a:t>CPS, </a:t>
            </a:r>
            <a:r>
              <a:rPr lang="ko-KR" altLang="en-US" dirty="0"/>
              <a:t>스마트 머신 등이 각자 역할을 해내며 생겨나는 정보들은 모두 빅데이터에 저장된다</a:t>
            </a:r>
            <a:r>
              <a:rPr lang="en-US" altLang="ko-KR" dirty="0"/>
              <a:t>. </a:t>
            </a:r>
            <a:r>
              <a:rPr lang="ko-KR" altLang="en-US" dirty="0"/>
              <a:t>빅데이터는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컴퓨팅을 통해 플랫폼화되고 </a:t>
            </a:r>
            <a:r>
              <a:rPr lang="en-US" altLang="ko-KR" dirty="0"/>
              <a:t>AI</a:t>
            </a:r>
            <a:r>
              <a:rPr lang="ko-KR" altLang="en-US" dirty="0"/>
              <a:t>는 이를 활용해 보다 신속하고 완벽한 의사결정에 기여한다</a:t>
            </a:r>
            <a:r>
              <a:rPr lang="en-US" altLang="ko-KR" dirty="0"/>
              <a:t>.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AI</a:t>
            </a:r>
          </a:p>
          <a:p>
            <a:r>
              <a:rPr lang="ko-KR" altLang="en-US" dirty="0"/>
              <a:t>어떤 제품이 </a:t>
            </a:r>
            <a:r>
              <a:rPr lang="ko-KR" altLang="en-US" dirty="0" err="1"/>
              <a:t>불량인지에</a:t>
            </a:r>
            <a:r>
              <a:rPr lang="ko-KR" altLang="en-US" dirty="0"/>
              <a:t> 대한 정보를 데이터를 활용해 수집한 뒤 </a:t>
            </a:r>
            <a:r>
              <a:rPr lang="en-US" altLang="ko-KR" dirty="0"/>
              <a:t>AI</a:t>
            </a:r>
            <a:r>
              <a:rPr lang="ko-KR" altLang="en-US" dirty="0"/>
              <a:t>에 입력하면 </a:t>
            </a:r>
            <a:r>
              <a:rPr lang="en-US" altLang="ko-KR" dirty="0"/>
              <a:t>AI</a:t>
            </a:r>
            <a:r>
              <a:rPr lang="ko-KR" altLang="en-US" dirty="0"/>
              <a:t>는 불량 제품이 나올 때마다 실시간으로 이를 발견한다</a:t>
            </a:r>
            <a:r>
              <a:rPr lang="en-US" altLang="ko-KR" dirty="0"/>
              <a:t>. </a:t>
            </a:r>
            <a:r>
              <a:rPr lang="ko-KR" altLang="en-US" dirty="0"/>
              <a:t>더 나아가 문제가 되는 부분을 파악하고 보다 최적화된 결과물을 </a:t>
            </a:r>
            <a:r>
              <a:rPr lang="en-US" altLang="ko-KR" dirty="0"/>
              <a:t>CPS</a:t>
            </a:r>
            <a:r>
              <a:rPr lang="ko-KR" altLang="en-US" dirty="0"/>
              <a:t>에 전달한다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82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66755" y="0"/>
            <a:ext cx="405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396400" y="580339"/>
            <a:ext cx="1257193" cy="1257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63158" y="580339"/>
            <a:ext cx="1257193" cy="1257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529916" y="580339"/>
            <a:ext cx="1257193" cy="1257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03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3714" y="2561070"/>
            <a:ext cx="3082564" cy="42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스마트 공장이란</a:t>
            </a:r>
            <a:endParaRPr lang="en-US" altLang="ko-KR" sz="1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50472" y="2561070"/>
            <a:ext cx="3082564" cy="43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핵심 기술 </a:t>
            </a:r>
            <a:r>
              <a:rPr lang="en-US" altLang="ko-KR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9</a:t>
            </a: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가지</a:t>
            </a:r>
            <a:endParaRPr lang="en-US" altLang="ko-KR" sz="1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618841" y="2561070"/>
            <a:ext cx="3082564" cy="430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80000"/>
              </a:lnSpc>
            </a:pPr>
            <a:r>
              <a:rPr lang="ko-KR" altLang="en-US" sz="1400" dirty="0" smtClean="0">
                <a:solidFill>
                  <a:prstClr val="black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생산 부문에 활용</a:t>
            </a:r>
            <a:endParaRPr lang="en-US" altLang="ko-KR" sz="1400" dirty="0">
              <a:solidFill>
                <a:prstClr val="black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36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44253" y="2729753"/>
            <a:ext cx="1398494" cy="139849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01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802" y="726106"/>
            <a:ext cx="4679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1</a:t>
            </a:r>
          </a:p>
          <a:p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공장이란</a:t>
            </a:r>
            <a:endParaRPr lang="en-US" altLang="ko-KR" sz="3200" dirty="0" smtClean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5993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597" y="306904"/>
            <a:ext cx="4690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1</a:t>
            </a: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공장이란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199" y="2142516"/>
            <a:ext cx="5113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</a:t>
            </a:r>
            <a:r>
              <a:rPr lang="ko-KR" altLang="en-US" dirty="0" smtClean="0"/>
              <a:t>스마트 공장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사물인터넷</a:t>
            </a:r>
            <a:r>
              <a:rPr lang="ko-KR" altLang="en-US" dirty="0" smtClean="0"/>
              <a:t> </a:t>
            </a:r>
            <a:r>
              <a:rPr lang="ko-KR" altLang="en-US" dirty="0"/>
              <a:t>기반으로 </a:t>
            </a:r>
            <a:r>
              <a:rPr lang="ko-KR" altLang="en-US" dirty="0" err="1"/>
              <a:t>밸류체인의</a:t>
            </a:r>
            <a:r>
              <a:rPr lang="ko-KR" altLang="en-US" dirty="0"/>
              <a:t> </a:t>
            </a:r>
            <a:r>
              <a:rPr lang="ko-KR" altLang="en-US" dirty="0" smtClean="0"/>
              <a:t>모든 </a:t>
            </a:r>
            <a:r>
              <a:rPr lang="ko-KR" altLang="en-US" dirty="0"/>
              <a:t>과정</a:t>
            </a:r>
            <a:r>
              <a:rPr lang="en-US" altLang="ko-KR" dirty="0"/>
              <a:t>(</a:t>
            </a:r>
            <a:r>
              <a:rPr lang="ko-KR" altLang="en-US" dirty="0" smtClean="0"/>
              <a:t>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획</a:t>
            </a:r>
            <a:r>
              <a:rPr lang="en-US" altLang="ko-KR" dirty="0"/>
              <a:t>,</a:t>
            </a:r>
            <a:r>
              <a:rPr lang="ko-KR" altLang="en-US" dirty="0"/>
              <a:t>설계</a:t>
            </a:r>
            <a:r>
              <a:rPr lang="en-US" altLang="ko-KR" dirty="0"/>
              <a:t>,</a:t>
            </a:r>
            <a:r>
              <a:rPr lang="ko-KR" altLang="en-US" dirty="0"/>
              <a:t>생산</a:t>
            </a:r>
            <a:r>
              <a:rPr lang="en-US" altLang="ko-KR" dirty="0"/>
              <a:t>,</a:t>
            </a:r>
            <a:r>
              <a:rPr lang="ko-KR" altLang="en-US" dirty="0"/>
              <a:t>유통</a:t>
            </a:r>
            <a:r>
              <a:rPr lang="en-US" altLang="ko-KR" dirty="0"/>
              <a:t>,</a:t>
            </a:r>
            <a:r>
              <a:rPr lang="ko-KR" altLang="en-US" dirty="0"/>
              <a:t>서비스 등</a:t>
            </a:r>
            <a:r>
              <a:rPr lang="en-US" altLang="ko-KR" dirty="0"/>
              <a:t>)</a:t>
            </a:r>
            <a:r>
              <a:rPr lang="ko-KR" altLang="en-US" dirty="0"/>
              <a:t>에 관여 및 </a:t>
            </a:r>
            <a:r>
              <a:rPr lang="ko-KR" altLang="en-US" dirty="0" err="1" smtClean="0"/>
              <a:t>연계활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동을 </a:t>
            </a:r>
            <a:r>
              <a:rPr lang="ko-KR" altLang="en-US" dirty="0"/>
              <a:t>하며 공장 </a:t>
            </a:r>
            <a:r>
              <a:rPr lang="ko-KR" altLang="en-US" dirty="0" smtClean="0"/>
              <a:t>안팎의 </a:t>
            </a:r>
            <a:r>
              <a:rPr lang="ko-KR" altLang="en-US" dirty="0"/>
              <a:t>모든 요소가 연계되어 </a:t>
            </a:r>
            <a:r>
              <a:rPr lang="ko-KR" altLang="en-US" dirty="0" smtClean="0"/>
              <a:t>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장의 </a:t>
            </a:r>
            <a:r>
              <a:rPr lang="ko-KR" altLang="en-US" dirty="0"/>
              <a:t>모든 단계를 자동화</a:t>
            </a:r>
            <a:r>
              <a:rPr lang="en-US" altLang="ko-KR" dirty="0"/>
              <a:t>, </a:t>
            </a:r>
            <a:r>
              <a:rPr lang="ko-KR" altLang="en-US" dirty="0" smtClean="0"/>
              <a:t>디지털화</a:t>
            </a: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641335" y="1859612"/>
            <a:ext cx="1257193" cy="125719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장점</a:t>
            </a:r>
            <a:endParaRPr lang="ko-KR" altLang="en-US" sz="40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050928" y="2142516"/>
            <a:ext cx="3271886" cy="43506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효율적인 시간 관리를 통해 급격한 생산 능력의 향상</a:t>
            </a:r>
            <a:endParaRPr lang="en-US" altLang="ko-KR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bg1"/>
                </a:solidFill>
                <a:ea typeface="에스코어 드림 9 Black" panose="020B0A03030302020204" pitchFamily="34" charset="-127"/>
              </a:rPr>
              <a:t>공장에 적용된 다양하 기술로 불량품을 줄이고 품질은 높임</a:t>
            </a:r>
            <a:endParaRPr lang="en-US" altLang="ko-KR" dirty="0">
              <a:solidFill>
                <a:schemeClr val="bg1"/>
              </a:solidFill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개인화 요구 사항이 반영된 다품종 소량 생산 방식 가능</a:t>
            </a:r>
            <a:endParaRPr lang="en-US" altLang="ko-KR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8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597" y="306904"/>
            <a:ext cx="4690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1</a:t>
            </a: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공장이란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1026" name="Picture 2" descr="smart factory 정의 플랫폼 인공지능 빅데이터 공정자동화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5" y="1650397"/>
            <a:ext cx="6278909" cy="463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26468" y="2207172"/>
            <a:ext cx="50372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공장 </a:t>
            </a:r>
            <a:r>
              <a:rPr lang="ko-KR" altLang="en-US" dirty="0"/>
              <a:t>밖의 영역과 공장의 플랫폼이 </a:t>
            </a:r>
            <a:r>
              <a:rPr lang="ko-KR" altLang="en-US" dirty="0" smtClean="0"/>
              <a:t>연계하여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즉각적인 </a:t>
            </a:r>
            <a:r>
              <a:rPr lang="ko-KR" altLang="en-US" dirty="0"/>
              <a:t>모든 정보의 연동이 가능해야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인공지능을 </a:t>
            </a:r>
            <a:r>
              <a:rPr lang="ko-KR" altLang="en-US" dirty="0"/>
              <a:t>통한 분석이 가능하며</a:t>
            </a:r>
            <a:r>
              <a:rPr lang="en-US" altLang="ko-KR" dirty="0"/>
              <a:t>, </a:t>
            </a:r>
            <a:r>
              <a:rPr lang="ko-KR" altLang="en-US" dirty="0"/>
              <a:t>다품종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소량 </a:t>
            </a:r>
            <a:r>
              <a:rPr lang="ko-KR" altLang="en-US" dirty="0"/>
              <a:t>생산 방식이 가능해진다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공장 밖의 영역</a:t>
            </a:r>
            <a:endParaRPr lang="en-US" altLang="ko-KR" dirty="0" smtClean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시장조사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 등</a:t>
            </a:r>
          </a:p>
          <a:p>
            <a:r>
              <a:rPr lang="en-US" altLang="ko-KR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553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597" y="306904"/>
            <a:ext cx="4690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1</a:t>
            </a: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공장이란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4739" y="2602522"/>
            <a:ext cx="9730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 산업 혁명 시대에 맞추어 스마트 공장을 공장 밖의 영역과 연계하여 시장의 요구 사항에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맞게 생산이 되게 하려면 빅데이터 분석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Connectivity, CPS </a:t>
            </a:r>
            <a:r>
              <a:rPr lang="ko-KR" altLang="en-US" dirty="0" smtClean="0"/>
              <a:t>등이 필요하며 인공지능을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통한 플랫폼 운영의 구축이 필수적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스마트 공장 솔루션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빅데이터와 인공지능이 모든 데이터의 항목을 어떻게 접목하고 정리해서 어떠한 결과물이 가능할지가 관건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7262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581901" y="257762"/>
            <a:ext cx="4610100" cy="1175503"/>
          </a:xfrm>
          <a:prstGeom prst="rect">
            <a:avLst/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88900" ty="-1816100" sx="100000" sy="100000" flip="none" algn="tl"/>
          </a:blip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57762"/>
            <a:ext cx="12192000" cy="1175503"/>
          </a:xfrm>
          <a:prstGeom prst="rect">
            <a:avLst/>
          </a:prstGeom>
          <a:gradFill flip="none" rotWithShape="1">
            <a:gsLst>
              <a:gs pos="66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889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0597" y="306904"/>
            <a:ext cx="4690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>
                    <a:lumMod val="9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1</a:t>
            </a:r>
          </a:p>
          <a:p>
            <a:r>
              <a:rPr lang="ko-KR" altLang="en-US" sz="3200" dirty="0">
                <a:solidFill>
                  <a:schemeClr val="bg1">
                    <a:lumMod val="9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스마트 공장이란</a:t>
            </a:r>
            <a:endParaRPr lang="en-US" altLang="ko-KR" sz="3200" dirty="0">
              <a:solidFill>
                <a:schemeClr val="bg1">
                  <a:lumMod val="9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0" y="2203937"/>
            <a:ext cx="609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*CPS</a:t>
            </a:r>
            <a:r>
              <a:rPr lang="ko-KR" altLang="en-US" dirty="0" smtClean="0"/>
              <a:t>란 </a:t>
            </a:r>
            <a:r>
              <a:rPr lang="ko-KR" altLang="en-US" dirty="0" err="1" smtClean="0"/>
              <a:t>가상세계와</a:t>
            </a:r>
            <a:r>
              <a:rPr lang="ko-KR" altLang="en-US" dirty="0" smtClean="0"/>
              <a:t> 현실이 결합된 </a:t>
            </a:r>
            <a:r>
              <a:rPr lang="ko-KR" altLang="en-US" dirty="0" err="1" smtClean="0"/>
              <a:t>세로운</a:t>
            </a:r>
            <a:r>
              <a:rPr lang="ko-KR" altLang="en-US" dirty="0" smtClean="0"/>
              <a:t> 세상</a:t>
            </a:r>
            <a:endParaRPr lang="en-US" altLang="ko-KR" dirty="0" smtClean="0"/>
          </a:p>
          <a:p>
            <a:r>
              <a:rPr lang="en-US" altLang="ko-KR" dirty="0" smtClean="0"/>
              <a:t>Cyber Physical System</a:t>
            </a:r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현실의 데이터를 </a:t>
            </a:r>
            <a:r>
              <a:rPr lang="ko-KR" altLang="en-US" dirty="0" err="1" smtClean="0"/>
              <a:t>센싱하여</a:t>
            </a:r>
            <a:r>
              <a:rPr lang="ko-KR" altLang="en-US" dirty="0" smtClean="0"/>
              <a:t> 데이터화하고 이후 데이터를</a:t>
            </a:r>
            <a:endParaRPr lang="en-US" altLang="ko-KR" dirty="0" smtClean="0"/>
          </a:p>
          <a:p>
            <a:r>
              <a:rPr lang="ko-KR" altLang="en-US" dirty="0" smtClean="0"/>
              <a:t>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설계하는데 가상공간에서 확인 및 적용 가능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사물인터넷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빅데이터의 발달로 </a:t>
            </a:r>
            <a:r>
              <a:rPr lang="en-US" altLang="ko-KR" dirty="0" smtClean="0"/>
              <a:t>CPS</a:t>
            </a:r>
            <a:r>
              <a:rPr lang="ko-KR" altLang="en-US" dirty="0" smtClean="0"/>
              <a:t>관련 기술의 발전으로 현실세계의 데이터를 사이버 세계에서 손쉽게 적용 가능하고 대량의 데이터 분석도 더욱 간단히 처리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69" y="1916077"/>
            <a:ext cx="5854631" cy="429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7746" y="490922"/>
            <a:ext cx="46795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2</a:t>
            </a:r>
          </a:p>
          <a:p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핵심기술 </a:t>
            </a:r>
            <a:r>
              <a:rPr lang="en-US" altLang="ko-KR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3200" dirty="0" smtClean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가지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5143500" cy="6858000"/>
          </a:xfrm>
          <a:prstGeom prst="rect">
            <a:avLst/>
          </a:prstGeom>
          <a:solidFill>
            <a:srgbClr val="3B3838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39580" y="2551837"/>
            <a:ext cx="864339" cy="100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4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02</a:t>
            </a:r>
            <a:endParaRPr lang="en-US" altLang="ko-KR" sz="5400" dirty="0" smtClean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7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9128" b="28520"/>
          <a:stretch/>
        </p:blipFill>
        <p:spPr>
          <a:xfrm>
            <a:off x="0" y="0"/>
            <a:ext cx="12191999" cy="19191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736" y="349520"/>
            <a:ext cx="467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Part 2</a:t>
            </a:r>
          </a:p>
          <a:p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핵심기술 </a:t>
            </a:r>
            <a:r>
              <a:rPr lang="en-US" altLang="ko-KR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9</a:t>
            </a:r>
            <a:r>
              <a:rPr lang="ko-KR" altLang="en-US" sz="320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가지</a:t>
            </a:r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endParaRPr lang="en-US" altLang="ko-KR" sz="320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449" y="2052530"/>
            <a:ext cx="4116048" cy="44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445</Words>
  <Application>Microsoft Office PowerPoint</Application>
  <PresentationFormat>와이드스크린</PresentationFormat>
  <Paragraphs>89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맑은 고딕</vt:lpstr>
      <vt:lpstr>에스코어 드림 3 Light</vt:lpstr>
      <vt:lpstr>에스코어 드림 6 Bold</vt:lpstr>
      <vt:lpstr>에스코어 드림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User</cp:lastModifiedBy>
  <cp:revision>21</cp:revision>
  <dcterms:created xsi:type="dcterms:W3CDTF">2019-10-02T00:34:10Z</dcterms:created>
  <dcterms:modified xsi:type="dcterms:W3CDTF">2019-10-21T16:54:38Z</dcterms:modified>
</cp:coreProperties>
</file>